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07" r:id="rId3"/>
    <p:sldId id="338" r:id="rId4"/>
    <p:sldId id="305" r:id="rId5"/>
    <p:sldId id="308" r:id="rId6"/>
    <p:sldId id="309" r:id="rId7"/>
    <p:sldId id="310" r:id="rId8"/>
    <p:sldId id="329" r:id="rId9"/>
    <p:sldId id="330" r:id="rId10"/>
    <p:sldId id="332" r:id="rId11"/>
    <p:sldId id="331" r:id="rId12"/>
    <p:sldId id="333" r:id="rId13"/>
    <p:sldId id="311" r:id="rId14"/>
    <p:sldId id="313" r:id="rId15"/>
    <p:sldId id="312" r:id="rId16"/>
    <p:sldId id="315" r:id="rId17"/>
    <p:sldId id="335" r:id="rId18"/>
    <p:sldId id="336" r:id="rId19"/>
    <p:sldId id="33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CFFFF"/>
    <a:srgbClr val="FFFFCC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64" autoAdjust="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01F0E-8DC0-4952-82F2-4FEA694B01F2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A9DA0-F036-430F-BF75-66B23DD76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A9DA0-F036-430F-BF75-66B23DD7636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2230413"/>
            <a:ext cx="88583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600" b="1" dirty="0" smtClean="0">
                <a:latin typeface="Arial" pitchFamily="34" charset="0"/>
                <a:cs typeface="Arial" pitchFamily="34" charset="0"/>
              </a:rPr>
              <a:t>СИСТЕМА УЧЕТА ДОНОРСКИХ ОРГАНОВ И ТКАНЕЙ ЧЕЛОВЕКА, ДОНОРОВ ОРГАНОВ И ТКАНЕЙ ЧЕЛОВЕКА, ПАЦИЕНТОВ (РЕЦИПИЕНТОВ) В РОССИЙСКОЙ ФЕДЕРАЦИИ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0516" y="4005064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Arial" pitchFamily="34" charset="0"/>
                <a:cs typeface="Arial" pitchFamily="34" charset="0"/>
              </a:rPr>
              <a:t>Готье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Сергей Владимирович,</a:t>
            </a:r>
          </a:p>
          <a:p>
            <a:pPr algn="ctr"/>
            <a:r>
              <a:rPr lang="ru-RU" b="1" u="sng" dirty="0" smtClean="0">
                <a:latin typeface="Arial" pitchFamily="34" charset="0"/>
                <a:cs typeface="Arial" pitchFamily="34" charset="0"/>
              </a:rPr>
              <a:t>Хомяков Сергей Михайлович </a:t>
            </a:r>
            <a:endParaRPr lang="ru-RU" i="1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188640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ФГБУ «Национальный медицинский исследовательский центр трансплантологии и искусственных органов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имени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академика В.И. Шумакова» Минздрава России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0724" y="6228020"/>
            <a:ext cx="3794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e-mail: profkom_transpl@mail.ru</a:t>
            </a:r>
            <a:endParaRPr lang="ru-RU" b="1" dirty="0"/>
          </a:p>
        </p:txBody>
      </p:sp>
      <p:pic>
        <p:nvPicPr>
          <p:cNvPr id="6" name="Picture 7" descr="Эмблем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0688"/>
            <a:ext cx="131921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47056"/>
            <a:ext cx="1068936" cy="151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10" y="148713"/>
            <a:ext cx="9035294" cy="637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1520" y="5476465"/>
            <a:ext cx="8712968" cy="9048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lvl="0" indent="-342900" algn="ctr">
              <a:lnSpc>
                <a:spcPct val="110000"/>
              </a:lnSpc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Форма федерального статистического наблюдения по форме № 14 </a:t>
            </a:r>
          </a:p>
          <a:p>
            <a:pPr marL="342900" lvl="0" indent="-342900" algn="ctr">
              <a:lnSpc>
                <a:spcPct val="110000"/>
              </a:lnSpc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«Сведения о деятельности подразделений медицинской организации, оказывающих медицинскую помощь в стационарных условиях»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712968" cy="65653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lvl="0" indent="-342900" algn="ctr">
              <a:lnSpc>
                <a:spcPct val="120000"/>
              </a:lnSpc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РЕКОМЕНДАЦИИ.</a:t>
            </a:r>
          </a:p>
          <a:p>
            <a:pPr marL="342900" lvl="0" indent="-342900" algn="just">
              <a:lnSpc>
                <a:spcPct val="120000"/>
              </a:lnSpc>
              <a:buAutoNum type="arabicPeriod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При формировании формы № 14, таблица 4201 в графе трансплантация «легкого» показывается число трансплантаций легкого и (или) легких.</a:t>
            </a:r>
          </a:p>
          <a:p>
            <a:pPr marL="342900" lvl="0" indent="-342900" algn="just">
              <a:lnSpc>
                <a:spcPct val="120000"/>
              </a:lnSpc>
              <a:buAutoNum type="arabicPeriod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графе трансплантация «печени» показывается число трансплантаций печени и (или) фрагментов печени.</a:t>
            </a:r>
          </a:p>
          <a:p>
            <a:pPr marL="342900" lvl="0" indent="-342900" algn="just">
              <a:lnSpc>
                <a:spcPct val="120000"/>
              </a:lnSpc>
              <a:buAutoNum type="arabicPeriod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графе трансплантация «поджелудочной железы» показывается число трансплантаций поджелудочной железы с 12-перстной кишкой.</a:t>
            </a:r>
          </a:p>
          <a:p>
            <a:pPr marL="342900" indent="-342900" algn="just">
              <a:lnSpc>
                <a:spcPct val="120000"/>
              </a:lnSpc>
              <a:buFontTx/>
              <a:buAutoNum type="arabicPeriod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графе трансплантация «тонкой кишки» показывается число трансплантаций кишечника и его фрагментов.</a:t>
            </a:r>
          </a:p>
          <a:p>
            <a:pPr marL="342900" lvl="0" indent="-342900" algn="just">
              <a:lnSpc>
                <a:spcPct val="120000"/>
              </a:lnSpc>
              <a:buAutoNum type="arabicPeriod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графе трансплантация «прочих органов» показывается число трансплантаций трахеи, верхней конечности и ее фрагментов, нижней конечности и ее фрагментов.</a:t>
            </a:r>
          </a:p>
          <a:p>
            <a:pPr marL="342900" lvl="0" indent="-342900" algn="just">
              <a:lnSpc>
                <a:spcPct val="120000"/>
              </a:lnSpc>
              <a:buAutoNum type="arabicPeriod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графе трансплантация 2-х и более органов показывается число трансплантаций комплекса сердце – легкие; почки и печени; почки и поджелудочной железы; почки и сердца; печени и поджелудочной железы; и др.</a:t>
            </a:r>
          </a:p>
          <a:p>
            <a:pPr marL="342900" lvl="0" indent="-342900" algn="just">
              <a:lnSpc>
                <a:spcPct val="120000"/>
              </a:lnSpc>
              <a:buAutoNum type="arabicPeriod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Реконструктивно-пластические операции с использованием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аутотрансплантатов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органов и (или) тканей человека в разделе 4201 не показываются.</a:t>
            </a:r>
          </a:p>
          <a:p>
            <a:pPr marL="342900" lvl="0" indent="-342900" algn="just">
              <a:lnSpc>
                <a:spcPct val="120000"/>
              </a:lnSpc>
              <a:buAutoNum type="arabicPeriod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Реконструктивно-пластические операции с использованием медицинских изделий, полученных из органов и (или) тканей человека, в разделе 4201 не учитываются.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893502"/>
            <a:ext cx="8712968" cy="275152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ПРЕДЛОЖЕНИЯ </a:t>
            </a:r>
          </a:p>
          <a:p>
            <a:pPr lvl="0" algn="ctr">
              <a:lnSpc>
                <a:spcPct val="12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ПО ВНЕСЕНИЮ ИЗМЕНЕНИЙ В ДЕЙСТВУЮЩИЙ ПОРЯДОК </a:t>
            </a:r>
          </a:p>
          <a:p>
            <a:pPr lvl="0" algn="ctr">
              <a:lnSpc>
                <a:spcPct val="120000"/>
              </a:lnSpc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(Приказ Минздрава России от 08.06.2016 г. № 355н )</a:t>
            </a:r>
          </a:p>
          <a:p>
            <a:pPr lvl="0" indent="-342900" algn="just">
              <a:lnSpc>
                <a:spcPct val="12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Разработать отдельный порядок, формы для ведения учета в области донорства и трансплантации тканей человека, включая изготовление из них медицинских изделий; предусмотреть отдельный порядок и формы для ведения учета в области донорства и трансплантации гемопоэтических стволовых клеток (костного мозга).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3762906"/>
            <a:ext cx="8712968" cy="17543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РАЗВИТИЕ ПОРЯДКА</a:t>
            </a: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indent="-34290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Разработать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формы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для ведения учета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пациентов, нуждающихся в трансплантации органов и (или) тканей (листов ожидания)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indent="-34290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Разработать формы для ведения учета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пациентов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 трансплантированными органами и (или) тканями.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4399714" cy="62045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6632"/>
            <a:ext cx="4399714" cy="62045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0" y="116633"/>
            <a:ext cx="4464496" cy="46628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Замечания и предложения</a:t>
            </a:r>
          </a:p>
          <a:p>
            <a:pPr lvl="0" algn="just">
              <a:lnSpc>
                <a:spcPct val="110000"/>
              </a:lnSpc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5. Пункт 20 изменить на дату и время начала изъятия органов.</a:t>
            </a:r>
          </a:p>
          <a:p>
            <a:pPr lvl="0">
              <a:lnSpc>
                <a:spcPct val="110000"/>
              </a:lnSpc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6. Пункты 20.1 и 20.2. исключить. </a:t>
            </a:r>
          </a:p>
          <a:p>
            <a:pPr lvl="0" algn="just">
              <a:lnSpc>
                <a:spcPct val="110000"/>
              </a:lnSpc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7. В Таблице к пункту 22 предусмотреть следующие графы (столбцы): №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; Органы; Изъято «+»; Из них утилизировано; Медицинская организация, осуществившая изъятие органа; Медицинская организация, в которую передается изъятый орган. </a:t>
            </a:r>
          </a:p>
          <a:p>
            <a:pPr lvl="0" algn="just">
              <a:lnSpc>
                <a:spcPct val="110000"/>
              </a:lnSpc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8. Пункты 24-26 исключить, так как на момент заполнения карты состояние живого донора, которое будет при выписке из стационара, неизвестно. </a:t>
            </a:r>
          </a:p>
          <a:p>
            <a:pPr lvl="0" algn="just">
              <a:lnSpc>
                <a:spcPct val="110000"/>
              </a:lnSpc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9. Карту подписывают врачи, выполнившие изъятие органов. </a:t>
            </a:r>
          </a:p>
          <a:p>
            <a:pPr lvl="0" algn="just">
              <a:lnSpc>
                <a:spcPct val="110000"/>
              </a:lnSpc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10. Внести соответствующие изменения в порядок заполнения Карты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278" y="116632"/>
            <a:ext cx="4399714" cy="58566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07504" y="4365104"/>
            <a:ext cx="4464496" cy="23775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Замечания и предложения (начало)</a:t>
            </a:r>
          </a:p>
          <a:p>
            <a:pPr lvl="0" algn="just">
              <a:lnSpc>
                <a:spcPct val="110000"/>
              </a:lnSpc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1. Добавить пункт «гражданство».</a:t>
            </a:r>
          </a:p>
          <a:p>
            <a:pPr lvl="0" algn="just">
              <a:lnSpc>
                <a:spcPct val="110000"/>
              </a:lnSpc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2. Исключить пункты 7 и 8 (дата и время поступления, выписки). </a:t>
            </a:r>
          </a:p>
          <a:p>
            <a:pPr lvl="0" algn="just">
              <a:lnSpc>
                <a:spcPct val="110000"/>
              </a:lnSpc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3. Пункт 11 изменить на «диагноз клинический (посмертный)» без слова «заключительный». </a:t>
            </a:r>
          </a:p>
          <a:p>
            <a:pPr lvl="0" algn="just">
              <a:lnSpc>
                <a:spcPct val="110000"/>
              </a:lnSpc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4. В пунктах 12-17 для исследований предусмотреть вариант заполнения – «исследование не проводилось».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4725144"/>
            <a:ext cx="4464496" cy="136191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ru-RU" sz="15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Утвердить форму Акта изъятия органов у донора-трупа для трансплантации (форма № 033/у-93)</a:t>
            </a:r>
          </a:p>
          <a:p>
            <a:pPr lvl="0"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ru-RU" sz="15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Утвердить форму Паспорта донорского органа (ткани)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286" y="176789"/>
            <a:ext cx="4399714" cy="62045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6789"/>
            <a:ext cx="4399714" cy="62045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278" y="116632"/>
            <a:ext cx="4399714" cy="62045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572000" y="116632"/>
            <a:ext cx="4464496" cy="618630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Замечания и предложения (продолжение)</a:t>
            </a:r>
          </a:p>
          <a:p>
            <a:pPr lvl="0" algn="just">
              <a:lnSpc>
                <a:spcPct val="110000"/>
              </a:lnSpc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5. Пункт 20 изменить на дату операции.</a:t>
            </a:r>
          </a:p>
          <a:p>
            <a:pPr lvl="0" algn="just">
              <a:lnSpc>
                <a:spcPct val="110000"/>
              </a:lnSpc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6. Пункты 20.1 и 20.2. исключить. </a:t>
            </a:r>
          </a:p>
          <a:p>
            <a:pPr lvl="0" algn="just">
              <a:lnSpc>
                <a:spcPct val="110000"/>
              </a:lnSpc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7. Пункт 22.3. число несовпадений по HLA-антигенам предусмотреть по локусам A, B,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Dr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pPr lvl="0" algn="just">
              <a:lnSpc>
                <a:spcPct val="110000"/>
              </a:lnSpc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8. Перенести пункты: время начала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холодовой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ишемии, время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реперфузии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время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консервации.  </a:t>
            </a:r>
          </a:p>
          <a:p>
            <a:pPr lvl="0" algn="just">
              <a:lnSpc>
                <a:spcPct val="110000"/>
              </a:lnSpc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9. В Таблице к пункту 24 предусмотреть следующие графы (столбцы): №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; Органы; Указать «+»; Медицинская организация, в которой было выполнено изъятие органа; Медицинская организация, которая передала изъятый орган. </a:t>
            </a:r>
          </a:p>
          <a:p>
            <a:pPr lvl="0" algn="just">
              <a:lnSpc>
                <a:spcPct val="110000"/>
              </a:lnSpc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10. Пункты 25-30 исключить, так как на момент заполнения карты состояние реципиента, которое будет при выписке из стационара, неизвестно. </a:t>
            </a:r>
          </a:p>
          <a:p>
            <a:pPr lvl="0" algn="just">
              <a:lnSpc>
                <a:spcPct val="110000"/>
              </a:lnSpc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11. Карту должны подписывать врачи, выполнившие трансплантацию органа. </a:t>
            </a:r>
          </a:p>
          <a:p>
            <a:pPr lvl="0" algn="just">
              <a:lnSpc>
                <a:spcPct val="110000"/>
              </a:lnSpc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12. Внести соответствующие изменения в порядок заполнения Карты. </a:t>
            </a:r>
          </a:p>
          <a:p>
            <a:pPr lvl="0" algn="just">
              <a:lnSpc>
                <a:spcPct val="110000"/>
              </a:lnSpc>
            </a:pP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10000"/>
              </a:lnSpc>
            </a:pPr>
            <a:endParaRPr lang="ru-RU" sz="1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3931746"/>
            <a:ext cx="4464496" cy="237757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Замечания и предложения (начало)</a:t>
            </a:r>
          </a:p>
          <a:p>
            <a:pPr lvl="0" algn="just">
              <a:lnSpc>
                <a:spcPct val="110000"/>
              </a:lnSpc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1. Добавить пункт «гражданство».</a:t>
            </a:r>
          </a:p>
          <a:p>
            <a:pPr lvl="0" algn="just">
              <a:lnSpc>
                <a:spcPct val="110000"/>
              </a:lnSpc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2. Исключить пункты 5 и 6 (дата и время поступления, выписки). </a:t>
            </a:r>
          </a:p>
          <a:p>
            <a:pPr lvl="0" algn="just">
              <a:lnSpc>
                <a:spcPct val="110000"/>
              </a:lnSpc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3. Пункт 8 изменить на «диагноз клинический» без слова «заключительный». </a:t>
            </a:r>
          </a:p>
          <a:p>
            <a:pPr lvl="0" algn="just">
              <a:lnSpc>
                <a:spcPct val="110000"/>
              </a:lnSpc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4. В пунктах 9-16, 22, 23 для исследований предусмотреть вариант заполнения – «исследование не проводилось».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СТАТ. ДАННЫЕ В ОБЛАСТИ ДОНОРСТВА И ТРАНСПЛАНТАЦИИ ОРГАНОВ ЧЕЛОВЕКА (Регистр ФГБУ «НМИЦ ТИО им.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ак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В.И. Шумакова») </a:t>
            </a:r>
            <a:endParaRPr lang="ru-RU" b="1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379" y="764704"/>
            <a:ext cx="4077589" cy="2672671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764704"/>
            <a:ext cx="4204286" cy="275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645024"/>
            <a:ext cx="4204286" cy="275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8194" y="3645024"/>
            <a:ext cx="4204286" cy="275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48064" y="3356992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Число трансплантаций почки </a:t>
            </a:r>
            <a:endParaRPr lang="ru-RU" sz="14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6309320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Число трансплантаций торакальных органов </a:t>
            </a:r>
            <a:endParaRPr lang="ru-RU" sz="14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3337247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Число доноров органов</a:t>
            </a:r>
            <a:endParaRPr lang="ru-RU" sz="14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6289575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Число трансплантаций печени </a:t>
            </a:r>
            <a:endParaRPr lang="ru-RU" sz="1400" b="1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52" y="603938"/>
            <a:ext cx="8155178" cy="53453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5949280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Показатель донорства органов на млн. населения в субъектах РФ</a:t>
            </a:r>
            <a:endParaRPr lang="ru-RU" sz="1400" b="1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pp.userapi.com/c624017/v624017285/4dd36/w_nH-ixbL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4624"/>
            <a:ext cx="8940800" cy="558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83768" y="6021288"/>
            <a:ext cx="3794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e-mail: profkom_transpl@mail.ru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93734"/>
            <a:ext cx="3816424" cy="4967514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ЗАКОН СОХРАНЕНИЯ МАССЫ ВЕЩЕСТВА</a:t>
            </a:r>
          </a:p>
          <a:p>
            <a:pPr algn="just">
              <a:lnSpc>
                <a:spcPct val="110000"/>
              </a:lnSpc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«Все перемены, в натуре случающиеся, такого суть состояния, что сколько чего у одного тела отнимется, столько присовокупится к другому. Так, ежели где убудет несколько материи, то умножится в другом месте; сколько часов положит кто на бдение, столько же сну отнимет…”.</a:t>
            </a:r>
            <a:r>
              <a:rPr lang="ru-RU" dirty="0" smtClean="0"/>
              <a:t> </a:t>
            </a:r>
          </a:p>
          <a:p>
            <a:pPr algn="just">
              <a:lnSpc>
                <a:spcPct val="110000"/>
              </a:lnSpc>
            </a:pPr>
            <a:endParaRPr lang="ru-RU" dirty="0" smtClean="0"/>
          </a:p>
          <a:p>
            <a:pPr algn="ctr">
              <a:lnSpc>
                <a:spcPct val="11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«Рассуждение о твёрдости и жидкости тел» (1760)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upload.wikimedia.org/wikipedia/commons/4/4d/M.V._Lomonosov_by_L.Miropolskiy_after_G.C.Prenner_%281787%2C_RAN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9364" y="44624"/>
            <a:ext cx="4549140" cy="6096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25881" y="6165304"/>
            <a:ext cx="389459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Михаил Васильевич Ломоносов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1711 г. – 1765 г.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10" descr="http://www.rfembassy.ru/uploads/images/karta.pn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5348820" y="332656"/>
            <a:ext cx="3615668" cy="2064547"/>
          </a:xfrm>
          <a:prstGeom prst="rect">
            <a:avLst/>
          </a:prstGeom>
          <a:noFill/>
        </p:spPr>
      </p:pic>
      <p:pic>
        <p:nvPicPr>
          <p:cNvPr id="20485" name="Picture 5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9622" y="2768872"/>
            <a:ext cx="5200650" cy="3900488"/>
          </a:xfrm>
          <a:prstGeom prst="rect">
            <a:avLst/>
          </a:prstGeom>
          <a:noFill/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0891"/>
            <a:ext cx="5096351" cy="245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 rot="20419712">
            <a:off x="2431169" y="1709940"/>
            <a:ext cx="3062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Трансплантация органов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+ 15% в год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79512" y="2564904"/>
            <a:ext cx="4896544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179512" y="260648"/>
            <a:ext cx="8384" cy="231264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692696"/>
            <a:ext cx="8928992" cy="523835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10000"/>
              </a:lnSpc>
            </a:pPr>
            <a:r>
              <a:rPr lang="ru-RU" b="1" u="sng" dirty="0" smtClean="0">
                <a:latin typeface="Arial" pitchFamily="34" charset="0"/>
                <a:cs typeface="Arial" pitchFamily="34" charset="0"/>
              </a:rPr>
              <a:t>НОРМАТИВНО-ПРАВОВАЯ БАЗА: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Федеральный закон от 21 ноября 2011 г. N 323-ФЗ «Об основах охраны здоровья граждан в Российской Федерации», </a:t>
            </a:r>
          </a:p>
          <a:p>
            <a:pPr algn="ctr">
              <a:lnSpc>
                <a:spcPct val="11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Статья 47.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Донорство органов и тканей человека и их трансплантация (пересадка)*.</a:t>
            </a:r>
          </a:p>
          <a:p>
            <a:pPr algn="ctr">
              <a:lnSpc>
                <a:spcPct val="110000"/>
              </a:lnSpc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«14. В Российской Федерации осуществляется учет донорских органов и тканей человека, доноров органов и тканей, пациентов (реципиентов) в порядке, устанавливаемом уполномоченным федеральным органом исполнительной власти. Финансовое обеспечение мероприятий, связанных с организацией и ведением учета донорских органов и тканей человека, доноров органов и тканей, пациентов (реципиентов), осуществляется за счет бюджетных ассигнований, предусмотренных в федеральном бюджете уполномоченному федеральному органу исполнительной власти».</a:t>
            </a:r>
          </a:p>
          <a:p>
            <a:pPr algn="just">
              <a:lnSpc>
                <a:spcPct val="110000"/>
              </a:lnSpc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* </a:t>
            </a:r>
            <a:r>
              <a:rPr 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Федеральный закон от 13 июля 2015 г. N 271-ФЗ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i="1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«О внесении изменений в Федеральный закон «Об основах охраны здоровья граждан в Российской Федерации».</a:t>
            </a:r>
            <a:endParaRPr lang="ru-RU" b="1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348880"/>
            <a:ext cx="8928992" cy="405341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10000"/>
              </a:lnSpc>
            </a:pPr>
            <a:r>
              <a:rPr lang="ru-RU" b="1" u="sng" dirty="0" smtClean="0">
                <a:latin typeface="Arial" pitchFamily="34" charset="0"/>
                <a:cs typeface="Arial" pitchFamily="34" charset="0"/>
              </a:rPr>
              <a:t>СТРУКТУРА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ü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Порядок учета донорских органов и тканей человека, доноров органов и тканей, пациентов (реципиентов).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Учетная форма N 039/у "Медицинская карта донора органов (тканей)».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Учетная форма N 039-1/у "Медицинская карта пациента (реципиента)».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Учетная форма N 008-1/у "Журнал учета изъятий органов (тканей) у доноров в медицинских организациях».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Учетная форма N 008-2/у "Журнал учета трансплантаций в медицинских организациях».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Форма статистической отчетности N 63 "Сведения о донорстве органов и тканей и трансплантации в медицинских организациях».</a:t>
            </a:r>
          </a:p>
          <a:p>
            <a:pPr marL="342900" indent="-342900" algn="ctr">
              <a:lnSpc>
                <a:spcPct val="120000"/>
              </a:lnSpc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 + Порядки заполнения указанных форм!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356346"/>
            <a:ext cx="8928992" cy="19205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Приказ Минздрава России от 08.06.2016 г. № 355н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«Об утверждении порядка учета донорских органов и тканей человека, доноров органов и тканей, пациентов (реципиентов), форм медицинской документации и формы статистической отчетности в целях осуществления учета донорских органов и тканей человека, доноров органов и тканей, пациентов (реципиентов) и порядка их заполнения.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928992" cy="591546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10000"/>
              </a:lnSpc>
            </a:pPr>
            <a:r>
              <a:rPr lang="ru-RU" b="1" u="sng" dirty="0" smtClean="0">
                <a:latin typeface="Arial" pitchFamily="34" charset="0"/>
                <a:cs typeface="Arial" pitchFamily="34" charset="0"/>
              </a:rPr>
              <a:t>ПОРЯДОК УЧЕТА ДОНОРСКИХ ОРГАНОВ И ТКАНЕЙ ЧЕЛОВЕКА, ДОНОРОВ ОРГАНОВ И ТКАНЕЙ, ПАЦИЕНТОВ (РЕЦИПИЕНТОВ).</a:t>
            </a:r>
          </a:p>
          <a:p>
            <a:pPr marL="342900" indent="-342900" algn="just">
              <a:lnSpc>
                <a:spcPct val="110000"/>
              </a:lnSpc>
              <a:buAutoNum type="arabicPeriod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Цель учета: Порядок устанавливает правила ведения учета в целях обеспечения оказания СМП, в том числе ВМП, методом трансплантации (пересадки).</a:t>
            </a:r>
          </a:p>
          <a:p>
            <a:pPr marL="342900" indent="-342900" algn="just">
              <a:lnSpc>
                <a:spcPct val="110000"/>
              </a:lnSpc>
              <a:buAutoNum type="arabicPeriod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Учет обязаны вести медицинские и иные организации, которые включены в Перечень учреждений здравоохранения, осуществляющих забор, заготовку и трансплантацию органов и (или) тканей человека (Приказ Минздрава России и РАН от 4 июня 2015 г. № 307н/4).</a:t>
            </a:r>
          </a:p>
          <a:p>
            <a:pPr marL="342900" indent="-342900" algn="just">
              <a:lnSpc>
                <a:spcPct val="110000"/>
              </a:lnSpc>
              <a:buAutoNum type="arabicPeriod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Учет ведется посредством форм учетной медицинской документации и формы отраслевой статистической отчетности.</a:t>
            </a:r>
          </a:p>
          <a:p>
            <a:pPr marL="342900" indent="-342900" algn="just">
              <a:lnSpc>
                <a:spcPct val="110000"/>
              </a:lnSpc>
              <a:buAutoNum type="arabicPeriod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Формы заполняет медицинский работник, уполномоченный руководителем медицинской организацией.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10000"/>
              </a:lnSpc>
              <a:buAutoNum type="arabicPeriod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Формы учетной медицинской документации и форма отраслевой статистической отчетности надлежит:</a:t>
            </a:r>
          </a:p>
          <a:p>
            <a:pPr marL="342900" indent="-342900" algn="just">
              <a:lnSpc>
                <a:spcPct val="110000"/>
              </a:lnSpc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5.1. вести на бумажном носителе и (или) в электронном виде;</a:t>
            </a:r>
          </a:p>
          <a:p>
            <a:pPr marL="342900" indent="-342900" algn="just">
              <a:lnSpc>
                <a:spcPct val="110000"/>
              </a:lnSpc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5.2.предоставлять (медицинской организацией) в Минздрав России в установленные сроки.</a:t>
            </a:r>
          </a:p>
          <a:p>
            <a:pPr marL="342900" indent="-342900" algn="just">
              <a:lnSpc>
                <a:spcPct val="110000"/>
              </a:lnSpc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6. Журналы учета хранятся у медицинского работника, уполномоченного руководителем медицинской организации, в условиях, обеспечивающих соблюдение положений статьи 13 Федерального закона от 21 ноября 2011 г. N 323-ФЗ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(Соблюдение врачебной тайны).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1248" y="6228020"/>
            <a:ext cx="7987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Внутренний приказ «Об организации учета донорских органов…» </a:t>
            </a:r>
          </a:p>
        </p:txBody>
      </p:sp>
      <p:sp>
        <p:nvSpPr>
          <p:cNvPr id="4" name="Выгнутая влево стрелка 3"/>
          <p:cNvSpPr>
            <a:spLocks noChangeAspect="1"/>
          </p:cNvSpPr>
          <p:nvPr/>
        </p:nvSpPr>
        <p:spPr>
          <a:xfrm>
            <a:off x="278944" y="5877272"/>
            <a:ext cx="548640" cy="912114"/>
          </a:xfrm>
          <a:prstGeom prst="curvedRightArrow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323528" y="188640"/>
            <a:ext cx="8640960" cy="6477818"/>
            <a:chOff x="323528" y="836712"/>
            <a:chExt cx="8640960" cy="6477818"/>
          </a:xfrm>
        </p:grpSpPr>
        <p:sp>
          <p:nvSpPr>
            <p:cNvPr id="3" name="TextBox 2"/>
            <p:cNvSpPr txBox="1"/>
            <p:nvPr/>
          </p:nvSpPr>
          <p:spPr>
            <a:xfrm>
              <a:off x="1187624" y="836712"/>
              <a:ext cx="6840760" cy="338554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Arial" pitchFamily="34" charset="0"/>
                  <a:cs typeface="Arial" pitchFamily="34" charset="0"/>
                </a:rPr>
                <a:t>Министерство здравоохранения Российской Федерации</a:t>
              </a:r>
              <a:endParaRPr lang="ru-RU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3528" y="1313473"/>
              <a:ext cx="5400600" cy="1569660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Arial" pitchFamily="34" charset="0"/>
                  <a:cs typeface="Arial" pitchFamily="34" charset="0"/>
                </a:rPr>
                <a:t>ФГБУ «Центральный научно-исследовательский институт организации и информатизации здравоохранения»  Минздрава России</a:t>
              </a:r>
            </a:p>
            <a:p>
              <a:pPr algn="ctr"/>
              <a:r>
                <a:rPr lang="ru-RU" sz="1600" b="1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Информационная система МЗ РФ</a:t>
              </a:r>
            </a:p>
            <a:p>
              <a:pPr algn="ctr"/>
              <a:r>
                <a:rPr lang="ru-RU" sz="1600" b="1" i="1" dirty="0" smtClean="0">
                  <a:latin typeface="Arial" pitchFamily="34" charset="0"/>
                  <a:cs typeface="Arial" pitchFamily="34" charset="0"/>
                </a:rPr>
                <a:t>Письмо Минздрава России </a:t>
              </a:r>
            </a:p>
            <a:p>
              <a:pPr algn="ctr"/>
              <a:r>
                <a:rPr lang="ru-RU" sz="1600" b="1" i="1" dirty="0" smtClean="0">
                  <a:latin typeface="Arial" pitchFamily="34" charset="0"/>
                  <a:cs typeface="Arial" pitchFamily="34" charset="0"/>
                </a:rPr>
                <a:t>от 29 августа 2016 г. № 17-01-11286</a:t>
              </a:r>
              <a:endParaRPr lang="ru-RU" sz="1600" b="1" dirty="0" smtClean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467544" y="5148481"/>
              <a:ext cx="7956178" cy="872807"/>
              <a:chOff x="1259632" y="4716433"/>
              <a:chExt cx="7056784" cy="87280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547664" y="5004465"/>
                <a:ext cx="6768752" cy="5847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b="1" dirty="0" smtClean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403648" y="4860449"/>
                <a:ext cx="6768752" cy="5847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b="1" dirty="0" smtClean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259632" y="4716433"/>
                <a:ext cx="6768752" cy="584775"/>
              </a:xfrm>
              <a:prstGeom prst="rect">
                <a:avLst/>
              </a:prstGeom>
              <a:solidFill>
                <a:srgbClr val="CCFFCC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latin typeface="Arial" pitchFamily="34" charset="0"/>
                    <a:cs typeface="Arial" pitchFamily="34" charset="0"/>
                  </a:rPr>
                  <a:t>Медицинские организации</a:t>
                </a:r>
              </a:p>
              <a:p>
                <a:pPr algn="ctr"/>
                <a:r>
                  <a:rPr lang="ru-RU" sz="1600" b="1" dirty="0" smtClean="0">
                    <a:latin typeface="Arial" pitchFamily="34" charset="0"/>
                    <a:cs typeface="Arial" pitchFamily="34" charset="0"/>
                  </a:rPr>
                  <a:t>(приказ МЗ РФ и РАН № от 4 июня 2015 г. № 307н/4)</a:t>
                </a:r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1600" b="1" dirty="0" smtClean="0">
                    <a:latin typeface="Arial" pitchFamily="34" charset="0"/>
                    <a:cs typeface="Arial" pitchFamily="34" charset="0"/>
                  </a:rPr>
                  <a:t>и др.</a:t>
                </a:r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16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2" name="Прямая со стрелкой 11"/>
            <p:cNvCxnSpPr/>
            <p:nvPr/>
          </p:nvCxnSpPr>
          <p:spPr>
            <a:xfrm flipV="1">
              <a:off x="755576" y="2996952"/>
              <a:ext cx="0" cy="2016224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 flipV="1">
              <a:off x="5940152" y="1268760"/>
              <a:ext cx="0" cy="3744416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084168" y="2537609"/>
              <a:ext cx="2736303" cy="132343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600" b="1" i="1" dirty="0" smtClean="0">
                  <a:latin typeface="Arial" pitchFamily="34" charset="0"/>
                  <a:cs typeface="Arial" pitchFamily="34" charset="0"/>
                </a:rPr>
                <a:t>Сведения о донорстве органов и тканей и трансплантации в МО, форма № 63</a:t>
              </a:r>
            </a:p>
            <a:p>
              <a:r>
                <a:rPr lang="ru-RU" sz="1600" b="1" i="1" dirty="0" smtClean="0">
                  <a:latin typeface="Arial" pitchFamily="34" charset="0"/>
                  <a:cs typeface="Arial" pitchFamily="34" charset="0"/>
                </a:rPr>
                <a:t>(на бумажном носителе)</a:t>
              </a:r>
              <a:endParaRPr lang="ru-RU" sz="1600" b="1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71600" y="2996952"/>
              <a:ext cx="4752528" cy="206210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600" b="1" i="1" dirty="0" smtClean="0">
                  <a:latin typeface="Arial" pitchFamily="34" charset="0"/>
                  <a:cs typeface="Arial" pitchFamily="34" charset="0"/>
                </a:rPr>
                <a:t>1). Сведения о доноре органов и тканей, форма № 039/у (</a:t>
              </a:r>
              <a:r>
                <a:rPr lang="ru-RU" sz="1600" b="1" i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в течение 48 часов</a:t>
              </a:r>
              <a:r>
                <a:rPr lang="ru-RU" sz="1600" b="1" i="1" dirty="0" smtClean="0">
                  <a:latin typeface="Arial" pitchFamily="34" charset="0"/>
                  <a:cs typeface="Arial" pitchFamily="34" charset="0"/>
                </a:rPr>
                <a:t>);</a:t>
              </a:r>
            </a:p>
            <a:p>
              <a:pPr algn="just"/>
              <a:r>
                <a:rPr lang="ru-RU" sz="1600" b="1" i="1" dirty="0" smtClean="0">
                  <a:latin typeface="Arial" pitchFamily="34" charset="0"/>
                  <a:cs typeface="Arial" pitchFamily="34" charset="0"/>
                </a:rPr>
                <a:t>2) Сведения о пациенте (реципиенте), форма № 039-1/у (</a:t>
              </a:r>
              <a:r>
                <a:rPr lang="ru-RU" sz="1600" b="1" i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в течение 48 часов</a:t>
              </a:r>
              <a:r>
                <a:rPr lang="ru-RU" sz="1600" b="1" i="1" dirty="0" smtClean="0">
                  <a:latin typeface="Arial" pitchFamily="34" charset="0"/>
                  <a:cs typeface="Arial" pitchFamily="34" charset="0"/>
                </a:rPr>
                <a:t>); </a:t>
              </a:r>
            </a:p>
            <a:p>
              <a:pPr algn="just"/>
              <a:r>
                <a:rPr lang="ru-RU" sz="1600" b="1" i="1" dirty="0" smtClean="0">
                  <a:latin typeface="Arial" pitchFamily="34" charset="0"/>
                  <a:cs typeface="Arial" pitchFamily="34" charset="0"/>
                </a:rPr>
                <a:t>3) Сведения о донорстве органов и тканей и трансплантации в МО, </a:t>
              </a:r>
            </a:p>
            <a:p>
              <a:r>
                <a:rPr lang="ru-RU" sz="1600" b="1" i="1" dirty="0" smtClean="0">
                  <a:latin typeface="Arial" pitchFamily="34" charset="0"/>
                  <a:cs typeface="Arial" pitchFamily="34" charset="0"/>
                </a:rPr>
                <a:t>форма № 63 (</a:t>
              </a:r>
              <a:r>
                <a:rPr lang="ru-RU" sz="1600" b="1" i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квартальная – до 5 числа;</a:t>
              </a:r>
            </a:p>
            <a:p>
              <a:r>
                <a:rPr lang="ru-RU" sz="1600" b="1" i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 годовая – до 15 января</a:t>
              </a:r>
              <a:r>
                <a:rPr lang="ru-RU" sz="1600" b="1" i="1" dirty="0" smtClean="0">
                  <a:latin typeface="Arial" pitchFamily="34" charset="0"/>
                  <a:cs typeface="Arial" pitchFamily="34" charset="0"/>
                </a:rPr>
                <a:t>). </a:t>
              </a:r>
              <a:endParaRPr lang="ru-RU" sz="1600" b="1" i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 flipH="1">
              <a:off x="531168" y="5813648"/>
              <a:ext cx="8384" cy="711696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83568" y="6237312"/>
              <a:ext cx="8280920" cy="107721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600" b="1" i="1" dirty="0" smtClean="0">
                  <a:latin typeface="Arial" pitchFamily="34" charset="0"/>
                  <a:cs typeface="Arial" pitchFamily="34" charset="0"/>
                </a:rPr>
                <a:t>1) Журнал учета изъятий органов (тканей) у живых (умерших) доноров в МО, форма № 008-1/у. </a:t>
              </a:r>
            </a:p>
            <a:p>
              <a:pPr algn="just"/>
              <a:r>
                <a:rPr lang="ru-RU" sz="1600" b="1" i="1" dirty="0" smtClean="0">
                  <a:latin typeface="Arial" pitchFamily="34" charset="0"/>
                  <a:cs typeface="Arial" pitchFamily="34" charset="0"/>
                </a:rPr>
                <a:t> 2) Журнал учета трансплантаций в МО, форма № 008-2/у. </a:t>
              </a:r>
            </a:p>
            <a:p>
              <a:pPr algn="just"/>
              <a:r>
                <a:rPr lang="ru-RU" sz="1600" b="1" i="1" dirty="0" smtClean="0">
                  <a:latin typeface="Arial" pitchFamily="34" charset="0"/>
                  <a:cs typeface="Arial" pitchFamily="34" charset="0"/>
                </a:rPr>
                <a:t>3) Архив форм №№ 039/у, 039-1/у, 63.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712968" cy="584775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Письмо Минздрава России от 18 июля 2017 г. № 13-2/2-256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«О некоторых вопросах статистического учета в части трансплантации органов»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836712"/>
            <a:ext cx="8712968" cy="334245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just">
              <a:lnSpc>
                <a:spcPct val="110000"/>
              </a:lnSpc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Данные о трансплантации органов на федеральный уровень предоставляются в три источника:</a:t>
            </a:r>
          </a:p>
          <a:p>
            <a:pPr marL="342900" lvl="0" indent="-342900" algn="just">
              <a:lnSpc>
                <a:spcPct val="110000"/>
              </a:lnSpc>
              <a:buAutoNum type="arabicPeriod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 запросу главного внештатного специалиста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трансплантолога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Минздрава России (годовая, в ФГБУ «НМИЦ ТИО им.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ак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 В.И. Шумакова»);</a:t>
            </a:r>
          </a:p>
          <a:p>
            <a:pPr marL="342900" lvl="0" indent="-342900" algn="just">
              <a:lnSpc>
                <a:spcPct val="110000"/>
              </a:lnSpc>
              <a:buAutoNum type="arabicPeriod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рамках федерального статистического наблюдения по форме № 14 «Сведения о деятельности подразделений медицинской организации, оказывающих медицинскую помощь в стационарных условиях» (годовая, в Минздрав России);</a:t>
            </a:r>
          </a:p>
          <a:p>
            <a:pPr marL="342900" lvl="0" indent="-342900" algn="just">
              <a:lnSpc>
                <a:spcPct val="110000"/>
              </a:lnSpc>
              <a:buAutoNum type="arabicPeriod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рамках отраслевого статистического наблюдения – по форме № 63 «Сведения о донорстве органов и тканей и трансплантации в медицинских организациях» (квартальная, годовая, в Минздрав России, в ФГБУ «ЦНИИОИЗ»).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4221088"/>
            <a:ext cx="8712968" cy="241912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indent="457200" algn="just">
              <a:lnSpc>
                <a:spcPct val="120000"/>
              </a:lnSpc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ряде субъектов РФ данные, представленные медицинскими организациями в вышеперечисленных источниках, по итогам 2016 г. имеют разные значения (1704 / 1562 / 1272)!</a:t>
            </a:r>
          </a:p>
          <a:p>
            <a:pPr indent="457200" algn="just">
              <a:lnSpc>
                <a:spcPct val="120000"/>
              </a:lnSpc>
            </a:pPr>
            <a:r>
              <a:rPr lang="ru-RU" b="1" u="sng" dirty="0" smtClean="0">
                <a:latin typeface="Arial" pitchFamily="34" charset="0"/>
                <a:cs typeface="Arial" pitchFamily="34" charset="0"/>
              </a:rPr>
              <a:t>Во избежание повторения подобных ошибок, рекомендуется использовать  перечень объектов трансплантации (приказ Минздрава Росси и </a:t>
            </a:r>
            <a:r>
              <a:rPr lang="ru-RU" b="1" u="sng" dirty="0" err="1" smtClean="0">
                <a:latin typeface="Arial" pitchFamily="34" charset="0"/>
                <a:cs typeface="Arial" pitchFamily="34" charset="0"/>
              </a:rPr>
              <a:t>и</a:t>
            </a:r>
            <a:r>
              <a:rPr lang="ru-RU" b="1" u="sng" dirty="0" smtClean="0">
                <a:latin typeface="Arial" pitchFamily="34" charset="0"/>
                <a:cs typeface="Arial" pitchFamily="34" charset="0"/>
              </a:rPr>
              <a:t> РАН № 306н от 4 июня 2015 г. «Об утверждении перечня объектов трансплантации»).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275" y="323850"/>
            <a:ext cx="702945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3151</TotalTime>
  <Words>1499</Words>
  <Application>Microsoft Office PowerPoint</Application>
  <PresentationFormat>Экран (4:3)</PresentationFormat>
  <Paragraphs>119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User1</cp:lastModifiedBy>
  <cp:revision>908</cp:revision>
  <dcterms:modified xsi:type="dcterms:W3CDTF">2017-10-12T21:11:37Z</dcterms:modified>
</cp:coreProperties>
</file>